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1"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5" d="100"/>
          <a:sy n="65" d="100"/>
        </p:scale>
        <p:origin x="-9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C581EDC-F22A-4C3A-BF0C-F1A96E8BE5B1}" type="datetimeFigureOut">
              <a:rPr lang="ar-IQ" smtClean="0"/>
              <a:t>07/10/1441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58BD4C-89BD-4589-A21A-53C0499A26EF}" type="slidenum">
              <a:rPr lang="ar-IQ" smtClean="0"/>
              <a:t>‹#›</a:t>
            </a:fld>
            <a:endParaRPr lang="ar-IQ"/>
          </a:p>
        </p:txBody>
      </p:sp>
    </p:spTree>
    <p:extLst>
      <p:ext uri="{BB962C8B-B14F-4D97-AF65-F5344CB8AC3E}">
        <p14:creationId xmlns:p14="http://schemas.microsoft.com/office/powerpoint/2010/main" val="322289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C581EDC-F22A-4C3A-BF0C-F1A96E8BE5B1}" type="datetimeFigureOut">
              <a:rPr lang="ar-IQ" smtClean="0"/>
              <a:t>07/10/1441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58BD4C-89BD-4589-A21A-53C0499A26EF}" type="slidenum">
              <a:rPr lang="ar-IQ" smtClean="0"/>
              <a:t>‹#›</a:t>
            </a:fld>
            <a:endParaRPr lang="ar-IQ"/>
          </a:p>
        </p:txBody>
      </p:sp>
    </p:spTree>
    <p:extLst>
      <p:ext uri="{BB962C8B-B14F-4D97-AF65-F5344CB8AC3E}">
        <p14:creationId xmlns:p14="http://schemas.microsoft.com/office/powerpoint/2010/main" val="4012103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C581EDC-F22A-4C3A-BF0C-F1A96E8BE5B1}" type="datetimeFigureOut">
              <a:rPr lang="ar-IQ" smtClean="0"/>
              <a:t>07/10/1441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58BD4C-89BD-4589-A21A-53C0499A26EF}" type="slidenum">
              <a:rPr lang="ar-IQ" smtClean="0"/>
              <a:t>‹#›</a:t>
            </a:fld>
            <a:endParaRPr lang="ar-IQ"/>
          </a:p>
        </p:txBody>
      </p:sp>
    </p:spTree>
    <p:extLst>
      <p:ext uri="{BB962C8B-B14F-4D97-AF65-F5344CB8AC3E}">
        <p14:creationId xmlns:p14="http://schemas.microsoft.com/office/powerpoint/2010/main" val="906336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C581EDC-F22A-4C3A-BF0C-F1A96E8BE5B1}" type="datetimeFigureOut">
              <a:rPr lang="ar-IQ" smtClean="0"/>
              <a:t>07/10/1441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58BD4C-89BD-4589-A21A-53C0499A26EF}" type="slidenum">
              <a:rPr lang="ar-IQ" smtClean="0"/>
              <a:t>‹#›</a:t>
            </a:fld>
            <a:endParaRPr lang="ar-IQ"/>
          </a:p>
        </p:txBody>
      </p:sp>
    </p:spTree>
    <p:extLst>
      <p:ext uri="{BB962C8B-B14F-4D97-AF65-F5344CB8AC3E}">
        <p14:creationId xmlns:p14="http://schemas.microsoft.com/office/powerpoint/2010/main" val="1333372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C581EDC-F22A-4C3A-BF0C-F1A96E8BE5B1}" type="datetimeFigureOut">
              <a:rPr lang="ar-IQ" smtClean="0"/>
              <a:t>07/10/1441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858BD4C-89BD-4589-A21A-53C0499A26EF}" type="slidenum">
              <a:rPr lang="ar-IQ" smtClean="0"/>
              <a:t>‹#›</a:t>
            </a:fld>
            <a:endParaRPr lang="ar-IQ"/>
          </a:p>
        </p:txBody>
      </p:sp>
    </p:spTree>
    <p:extLst>
      <p:ext uri="{BB962C8B-B14F-4D97-AF65-F5344CB8AC3E}">
        <p14:creationId xmlns:p14="http://schemas.microsoft.com/office/powerpoint/2010/main" val="2142677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C581EDC-F22A-4C3A-BF0C-F1A96E8BE5B1}" type="datetimeFigureOut">
              <a:rPr lang="ar-IQ" smtClean="0"/>
              <a:t>07/10/1441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858BD4C-89BD-4589-A21A-53C0499A26EF}" type="slidenum">
              <a:rPr lang="ar-IQ" smtClean="0"/>
              <a:t>‹#›</a:t>
            </a:fld>
            <a:endParaRPr lang="ar-IQ"/>
          </a:p>
        </p:txBody>
      </p:sp>
    </p:spTree>
    <p:extLst>
      <p:ext uri="{BB962C8B-B14F-4D97-AF65-F5344CB8AC3E}">
        <p14:creationId xmlns:p14="http://schemas.microsoft.com/office/powerpoint/2010/main" val="684931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C581EDC-F22A-4C3A-BF0C-F1A96E8BE5B1}" type="datetimeFigureOut">
              <a:rPr lang="ar-IQ" smtClean="0"/>
              <a:t>07/10/1441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858BD4C-89BD-4589-A21A-53C0499A26EF}" type="slidenum">
              <a:rPr lang="ar-IQ" smtClean="0"/>
              <a:t>‹#›</a:t>
            </a:fld>
            <a:endParaRPr lang="ar-IQ"/>
          </a:p>
        </p:txBody>
      </p:sp>
    </p:spTree>
    <p:extLst>
      <p:ext uri="{BB962C8B-B14F-4D97-AF65-F5344CB8AC3E}">
        <p14:creationId xmlns:p14="http://schemas.microsoft.com/office/powerpoint/2010/main" val="1705077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C581EDC-F22A-4C3A-BF0C-F1A96E8BE5B1}" type="datetimeFigureOut">
              <a:rPr lang="ar-IQ" smtClean="0"/>
              <a:t>07/10/1441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858BD4C-89BD-4589-A21A-53C0499A26EF}" type="slidenum">
              <a:rPr lang="ar-IQ" smtClean="0"/>
              <a:t>‹#›</a:t>
            </a:fld>
            <a:endParaRPr lang="ar-IQ"/>
          </a:p>
        </p:txBody>
      </p:sp>
    </p:spTree>
    <p:extLst>
      <p:ext uri="{BB962C8B-B14F-4D97-AF65-F5344CB8AC3E}">
        <p14:creationId xmlns:p14="http://schemas.microsoft.com/office/powerpoint/2010/main" val="4265956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C581EDC-F22A-4C3A-BF0C-F1A96E8BE5B1}" type="datetimeFigureOut">
              <a:rPr lang="ar-IQ" smtClean="0"/>
              <a:t>07/10/1441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858BD4C-89BD-4589-A21A-53C0499A26EF}" type="slidenum">
              <a:rPr lang="ar-IQ" smtClean="0"/>
              <a:t>‹#›</a:t>
            </a:fld>
            <a:endParaRPr lang="ar-IQ"/>
          </a:p>
        </p:txBody>
      </p:sp>
    </p:spTree>
    <p:extLst>
      <p:ext uri="{BB962C8B-B14F-4D97-AF65-F5344CB8AC3E}">
        <p14:creationId xmlns:p14="http://schemas.microsoft.com/office/powerpoint/2010/main" val="195393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C581EDC-F22A-4C3A-BF0C-F1A96E8BE5B1}" type="datetimeFigureOut">
              <a:rPr lang="ar-IQ" smtClean="0"/>
              <a:t>07/10/1441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858BD4C-89BD-4589-A21A-53C0499A26EF}" type="slidenum">
              <a:rPr lang="ar-IQ" smtClean="0"/>
              <a:t>‹#›</a:t>
            </a:fld>
            <a:endParaRPr lang="ar-IQ"/>
          </a:p>
        </p:txBody>
      </p:sp>
    </p:spTree>
    <p:extLst>
      <p:ext uri="{BB962C8B-B14F-4D97-AF65-F5344CB8AC3E}">
        <p14:creationId xmlns:p14="http://schemas.microsoft.com/office/powerpoint/2010/main" val="2620980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C581EDC-F22A-4C3A-BF0C-F1A96E8BE5B1}" type="datetimeFigureOut">
              <a:rPr lang="ar-IQ" smtClean="0"/>
              <a:t>07/10/1441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858BD4C-89BD-4589-A21A-53C0499A26EF}" type="slidenum">
              <a:rPr lang="ar-IQ" smtClean="0"/>
              <a:t>‹#›</a:t>
            </a:fld>
            <a:endParaRPr lang="ar-IQ"/>
          </a:p>
        </p:txBody>
      </p:sp>
    </p:spTree>
    <p:extLst>
      <p:ext uri="{BB962C8B-B14F-4D97-AF65-F5344CB8AC3E}">
        <p14:creationId xmlns:p14="http://schemas.microsoft.com/office/powerpoint/2010/main" val="1409574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C581EDC-F22A-4C3A-BF0C-F1A96E8BE5B1}" type="datetimeFigureOut">
              <a:rPr lang="ar-IQ" smtClean="0"/>
              <a:t>07/10/1441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858BD4C-89BD-4589-A21A-53C0499A26EF}" type="slidenum">
              <a:rPr lang="ar-IQ" smtClean="0"/>
              <a:t>‹#›</a:t>
            </a:fld>
            <a:endParaRPr lang="ar-IQ"/>
          </a:p>
        </p:txBody>
      </p:sp>
    </p:spTree>
    <p:extLst>
      <p:ext uri="{BB962C8B-B14F-4D97-AF65-F5344CB8AC3E}">
        <p14:creationId xmlns:p14="http://schemas.microsoft.com/office/powerpoint/2010/main" val="819633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ماهي معايير التدقيق ؟  </a:t>
            </a:r>
            <a:endParaRPr lang="ar-IQ" b="1" dirty="0"/>
          </a:p>
        </p:txBody>
      </p:sp>
      <p:sp>
        <p:nvSpPr>
          <p:cNvPr id="3" name="مستطيل 2"/>
          <p:cNvSpPr/>
          <p:nvPr/>
        </p:nvSpPr>
        <p:spPr>
          <a:xfrm>
            <a:off x="323528" y="1412776"/>
            <a:ext cx="8496944" cy="4524315"/>
          </a:xfrm>
          <a:prstGeom prst="rect">
            <a:avLst/>
          </a:prstGeom>
        </p:spPr>
        <p:txBody>
          <a:bodyPr wrap="square">
            <a:spAutoFit/>
          </a:bodyPr>
          <a:lstStyle/>
          <a:p>
            <a:pPr algn="just"/>
            <a:r>
              <a:rPr lang="ar-IQ" sz="2200" dirty="0" smtClean="0"/>
              <a:t>هي عبارة عن مستويات للأداء المهني توضع من قبل الجهات المنظمة للمهنة كما هو الحال بمعايير وضوابط العمل في المهن المختلفة.</a:t>
            </a:r>
          </a:p>
          <a:p>
            <a:pPr algn="just"/>
            <a:r>
              <a:rPr lang="ar-IQ" sz="3600" b="1" dirty="0">
                <a:latin typeface="+mj-lt"/>
                <a:ea typeface="+mj-ea"/>
                <a:cs typeface="+mj-cs"/>
              </a:rPr>
              <a:t>ما الهدف من وضع هذه المعايير للمهنة ؟؟</a:t>
            </a:r>
          </a:p>
          <a:p>
            <a:pPr algn="just"/>
            <a:r>
              <a:rPr lang="ar-IQ" sz="2200" dirty="0" smtClean="0"/>
              <a:t>تهدف الجهات المهنية من وضع المعايير توفير مستوى معقول من الأداء لضبط العمل وتحديد إطار مناسب وواضح ليعمل المدقق ضمنه ، وتساعد هذه الجهات للحكم على أداء المدقق وتحقيق الجودة في العمل التدقيقي </a:t>
            </a:r>
          </a:p>
          <a:p>
            <a:pPr algn="just"/>
            <a:r>
              <a:rPr lang="ar-IQ" sz="3600" b="1" dirty="0">
                <a:latin typeface="+mj-lt"/>
                <a:ea typeface="+mj-ea"/>
                <a:cs typeface="+mj-cs"/>
              </a:rPr>
              <a:t>من هي الجهات التي تضع المعايير ؟</a:t>
            </a:r>
          </a:p>
          <a:p>
            <a:pPr algn="just"/>
            <a:r>
              <a:rPr lang="ar-SA" sz="2200" dirty="0" smtClean="0">
                <a:cs typeface="Simplified Arabic" pitchFamily="2" charset="-78"/>
              </a:rPr>
              <a:t>ت</a:t>
            </a:r>
            <a:r>
              <a:rPr lang="ar-IQ" sz="2200" dirty="0" smtClean="0">
                <a:cs typeface="Simplified Arabic" pitchFamily="2" charset="-78"/>
              </a:rPr>
              <a:t>عد</a:t>
            </a:r>
            <a:r>
              <a:rPr lang="ar-SA" sz="2200" dirty="0" smtClean="0">
                <a:cs typeface="Simplified Arabic" pitchFamily="2" charset="-78"/>
              </a:rPr>
              <a:t> الجهات المنظمة للمهنة المصدر لهذه المعايير حتى أصبحت معايير متعارف عليها في الدول، وأصدر الاتحاد الدولي للمحاسبين المعايير الدولية للتدقيق والتي تشكل المعايير الأمريكية والانجليزية مرجعاً لها ولا تزال الأردن وفلسطين تعتمدان المعايير الدولية للتدقيق كإطار للعمل على الرغم من دخول المعايير الأمريكية أحياناً للمجال العمل المهني </a:t>
            </a:r>
          </a:p>
          <a:p>
            <a:endParaRPr lang="ar-IQ" dirty="0"/>
          </a:p>
        </p:txBody>
      </p:sp>
    </p:spTree>
    <p:extLst>
      <p:ext uri="{BB962C8B-B14F-4D97-AF65-F5344CB8AC3E}">
        <p14:creationId xmlns:p14="http://schemas.microsoft.com/office/powerpoint/2010/main" val="2639450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ما اهمية المعايير في التدقيق</a:t>
            </a:r>
            <a:endParaRPr lang="ar-IQ" dirty="0"/>
          </a:p>
        </p:txBody>
      </p:sp>
      <p:sp>
        <p:nvSpPr>
          <p:cNvPr id="3" name="مستطيل 2"/>
          <p:cNvSpPr/>
          <p:nvPr/>
        </p:nvSpPr>
        <p:spPr>
          <a:xfrm>
            <a:off x="827584" y="1484784"/>
            <a:ext cx="7776864" cy="2246769"/>
          </a:xfrm>
          <a:prstGeom prst="rect">
            <a:avLst/>
          </a:prstGeom>
        </p:spPr>
        <p:txBody>
          <a:bodyPr wrap="square">
            <a:spAutoFit/>
          </a:bodyPr>
          <a:lstStyle/>
          <a:p>
            <a:r>
              <a:rPr lang="ar-IQ" sz="2800" dirty="0" smtClean="0"/>
              <a:t>وقد وضعت هذه المعايير لغرض تحقيق الاتي:</a:t>
            </a:r>
          </a:p>
          <a:p>
            <a:r>
              <a:rPr lang="ar-IQ" sz="2800" dirty="0" smtClean="0"/>
              <a:t>1- تحديد المبادئ الأساسية التي يجب إتباعها عند القيام بالتدقيق.</a:t>
            </a:r>
          </a:p>
          <a:p>
            <a:r>
              <a:rPr lang="ar-IQ" sz="2800" dirty="0" smtClean="0"/>
              <a:t>2- إيجاد إطار مرجعي من أجل تطبيق وتوسيع نشاطات التدقيق.</a:t>
            </a:r>
          </a:p>
          <a:p>
            <a:r>
              <a:rPr lang="ar-IQ" sz="2800" dirty="0" smtClean="0"/>
              <a:t>3- إعداد مقاييس تحديد تنفيذ التدقيق الداخلي.</a:t>
            </a:r>
          </a:p>
          <a:p>
            <a:r>
              <a:rPr lang="ar-IQ" sz="2800" dirty="0" smtClean="0"/>
              <a:t>4- تسهيل تحسين الإجراءات التنظيمية والعمليات.</a:t>
            </a:r>
            <a:endParaRPr lang="ar-IQ" sz="2800" dirty="0"/>
          </a:p>
        </p:txBody>
      </p:sp>
    </p:spTree>
    <p:extLst>
      <p:ext uri="{BB962C8B-B14F-4D97-AF65-F5344CB8AC3E}">
        <p14:creationId xmlns:p14="http://schemas.microsoft.com/office/powerpoint/2010/main" val="4000337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معايير التدقيق الامريكية </a:t>
            </a:r>
            <a:endParaRPr lang="ar-IQ" dirty="0"/>
          </a:p>
        </p:txBody>
      </p:sp>
      <p:sp>
        <p:nvSpPr>
          <p:cNvPr id="3" name="مستطيل 2"/>
          <p:cNvSpPr/>
          <p:nvPr/>
        </p:nvSpPr>
        <p:spPr>
          <a:xfrm>
            <a:off x="323528" y="1268760"/>
            <a:ext cx="8424936" cy="5632311"/>
          </a:xfrm>
          <a:prstGeom prst="rect">
            <a:avLst/>
          </a:prstGeom>
        </p:spPr>
        <p:txBody>
          <a:bodyPr wrap="square">
            <a:spAutoFit/>
          </a:bodyPr>
          <a:lstStyle/>
          <a:p>
            <a:pPr algn="just"/>
            <a:r>
              <a:rPr lang="ar-IQ" sz="2400" dirty="0" smtClean="0"/>
              <a:t>وتسمى بالمعايير المقبولة قبولاً عاماً وصدرت عن المعهد الأميركي للمحاسبين القانونيين وتشمل :</a:t>
            </a:r>
          </a:p>
          <a:p>
            <a:pPr algn="just"/>
            <a:r>
              <a:rPr lang="ar-IQ" sz="2400" b="1" dirty="0" smtClean="0"/>
              <a:t>أولا : المعايير الشخصية(المعايير العامة) : </a:t>
            </a:r>
          </a:p>
          <a:p>
            <a:pPr algn="just"/>
            <a:r>
              <a:rPr lang="ar-IQ" sz="2400" dirty="0" smtClean="0"/>
              <a:t>وتتعلق بشخصية المدقق والصفات اللازمة ليصبح مؤهلاً لتولي عملية التدقيق ومن هذه المعايير :</a:t>
            </a:r>
          </a:p>
          <a:p>
            <a:pPr algn="just"/>
            <a:r>
              <a:rPr lang="ar-IQ" sz="2400" dirty="0" smtClean="0"/>
              <a:t>1) التأهيل العملي والعملي</a:t>
            </a:r>
          </a:p>
          <a:p>
            <a:pPr algn="just"/>
            <a:r>
              <a:rPr lang="ar-IQ" sz="2400" dirty="0" smtClean="0"/>
              <a:t>2) الاستقلالية</a:t>
            </a:r>
          </a:p>
          <a:p>
            <a:pPr algn="just"/>
            <a:r>
              <a:rPr lang="ar-IQ" sz="2400" dirty="0" smtClean="0"/>
              <a:t>3) بذل العناية المهنية الواجبة </a:t>
            </a:r>
          </a:p>
          <a:p>
            <a:pPr algn="just">
              <a:defRPr/>
            </a:pPr>
            <a:r>
              <a:rPr lang="ar-SA" sz="2400" b="1" dirty="0">
                <a:cs typeface="Simplified Arabic" pitchFamily="2" charset="-78"/>
              </a:rPr>
              <a:t>ثانياً: معايير العمل الميداني</a:t>
            </a:r>
          </a:p>
          <a:p>
            <a:pPr algn="just">
              <a:defRPr/>
            </a:pPr>
            <a:r>
              <a:rPr lang="ar-SA" sz="2400" dirty="0">
                <a:cs typeface="Simplified Arabic" pitchFamily="2" charset="-78"/>
              </a:rPr>
              <a:t>وتتعلق بعملية تنفيذ الإجراءات في التدقيق وتشمل ما يلي :</a:t>
            </a:r>
          </a:p>
          <a:p>
            <a:pPr algn="just">
              <a:defRPr/>
            </a:pPr>
            <a:r>
              <a:rPr lang="ar-IQ" sz="2400" dirty="0" smtClean="0">
                <a:cs typeface="Simplified Arabic" pitchFamily="2" charset="-78"/>
              </a:rPr>
              <a:t>1) </a:t>
            </a:r>
            <a:r>
              <a:rPr lang="ar-SA" sz="2400" dirty="0" smtClean="0">
                <a:cs typeface="Simplified Arabic" pitchFamily="2" charset="-78"/>
              </a:rPr>
              <a:t>معيار </a:t>
            </a:r>
            <a:r>
              <a:rPr lang="ar-SA" sz="2400" dirty="0">
                <a:cs typeface="Simplified Arabic" pitchFamily="2" charset="-78"/>
              </a:rPr>
              <a:t>التخطيط والإشراف </a:t>
            </a:r>
          </a:p>
          <a:p>
            <a:pPr algn="just">
              <a:defRPr/>
            </a:pPr>
            <a:r>
              <a:rPr lang="ar-IQ" sz="2400" dirty="0" smtClean="0">
                <a:cs typeface="Simplified Arabic" pitchFamily="2" charset="-78"/>
              </a:rPr>
              <a:t>2) </a:t>
            </a:r>
            <a:r>
              <a:rPr lang="ar-SA" sz="2400" dirty="0" smtClean="0">
                <a:cs typeface="Simplified Arabic" pitchFamily="2" charset="-78"/>
              </a:rPr>
              <a:t>معيار </a:t>
            </a:r>
            <a:r>
              <a:rPr lang="ar-SA" sz="2400" dirty="0">
                <a:cs typeface="Simplified Arabic" pitchFamily="2" charset="-78"/>
              </a:rPr>
              <a:t>دراسة وفهم وتقييم نظام الرقابة الداخلية </a:t>
            </a:r>
          </a:p>
          <a:p>
            <a:pPr algn="just">
              <a:defRPr/>
            </a:pPr>
            <a:r>
              <a:rPr lang="ar-IQ" sz="2400" dirty="0" smtClean="0">
                <a:cs typeface="Simplified Arabic" pitchFamily="2" charset="-78"/>
              </a:rPr>
              <a:t>3) ا</a:t>
            </a:r>
            <a:r>
              <a:rPr lang="ar-SA" sz="2400" dirty="0" smtClean="0">
                <a:cs typeface="Simplified Arabic" pitchFamily="2" charset="-78"/>
              </a:rPr>
              <a:t>لحصول </a:t>
            </a:r>
            <a:r>
              <a:rPr lang="ar-SA" sz="2400" dirty="0">
                <a:cs typeface="Simplified Arabic" pitchFamily="2" charset="-78"/>
              </a:rPr>
              <a:t>على أدلة تدقيق كافية ومناسبة </a:t>
            </a:r>
            <a:r>
              <a:rPr lang="ar-SA" sz="2400" dirty="0" smtClean="0">
                <a:cs typeface="Simplified Arabic" pitchFamily="2" charset="-78"/>
              </a:rPr>
              <a:t>وموثوقة</a:t>
            </a:r>
            <a:endParaRPr lang="ar-IQ" sz="2400" dirty="0" smtClean="0">
              <a:cs typeface="Simplified Arabic" pitchFamily="2" charset="-78"/>
            </a:endParaRPr>
          </a:p>
          <a:p>
            <a:pPr algn="just">
              <a:defRPr/>
            </a:pPr>
            <a:endParaRPr lang="ar-SA" sz="2400" dirty="0" smtClean="0">
              <a:cs typeface="Simplified Arabic" pitchFamily="2" charset="-78"/>
            </a:endParaRPr>
          </a:p>
          <a:p>
            <a:pPr algn="just"/>
            <a:endParaRPr lang="ar-IQ" sz="2400" dirty="0"/>
          </a:p>
        </p:txBody>
      </p:sp>
    </p:spTree>
    <p:extLst>
      <p:ext uri="{BB962C8B-B14F-4D97-AF65-F5344CB8AC3E}">
        <p14:creationId xmlns:p14="http://schemas.microsoft.com/office/powerpoint/2010/main" val="1966183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04664"/>
            <a:ext cx="8424936" cy="5262979"/>
          </a:xfrm>
          <a:prstGeom prst="rect">
            <a:avLst/>
          </a:prstGeom>
        </p:spPr>
        <p:txBody>
          <a:bodyPr wrap="square">
            <a:spAutoFit/>
          </a:bodyPr>
          <a:lstStyle/>
          <a:p>
            <a:pPr algn="just">
              <a:defRPr/>
            </a:pPr>
            <a:r>
              <a:rPr lang="ar-SA" sz="2800" b="1" dirty="0">
                <a:cs typeface="Simplified Arabic" pitchFamily="2" charset="-78"/>
              </a:rPr>
              <a:t>ثالثاً : معايير إعداد التقرير</a:t>
            </a:r>
          </a:p>
          <a:p>
            <a:pPr algn="just">
              <a:defRPr/>
            </a:pPr>
            <a:r>
              <a:rPr lang="ar-SA" sz="2800" dirty="0">
                <a:cs typeface="Simplified Arabic" pitchFamily="2" charset="-78"/>
              </a:rPr>
              <a:t>يعطي المدقق خلاصة عمله من خلال التقرير الذي يمثل وثيقة مكتوبة ويقدمه لأطراف ذات العلاقة ويمثل كذلك وثيقة تحدد مسؤوليات المدقق المدنية والجنائية .</a:t>
            </a:r>
          </a:p>
          <a:p>
            <a:pPr algn="just">
              <a:defRPr/>
            </a:pPr>
            <a:r>
              <a:rPr lang="ar-SA" sz="2800" b="1" dirty="0">
                <a:cs typeface="Simplified Arabic" pitchFamily="2" charset="-78"/>
              </a:rPr>
              <a:t>المعايير التي يتشكل منها معيار إعداد التقرير </a:t>
            </a:r>
          </a:p>
          <a:p>
            <a:pPr marL="514350" indent="-514350" algn="just">
              <a:buFont typeface="+mj-lt"/>
              <a:buAutoNum type="arabicPeriod"/>
              <a:defRPr/>
            </a:pPr>
            <a:r>
              <a:rPr lang="ar-SA" sz="2800" dirty="0">
                <a:cs typeface="Simplified Arabic" pitchFamily="2" charset="-78"/>
              </a:rPr>
              <a:t>يجب الإشارة إلى مدى توافق القوائم المالية مع المبادئ المحاسبية المقبولة قبولا عاماً</a:t>
            </a:r>
          </a:p>
          <a:p>
            <a:pPr marL="514350" indent="-514350" algn="just">
              <a:buFont typeface="+mj-lt"/>
              <a:buAutoNum type="arabicPeriod"/>
              <a:defRPr/>
            </a:pPr>
            <a:r>
              <a:rPr lang="ar-SA" sz="2800" dirty="0">
                <a:cs typeface="Simplified Arabic" pitchFamily="2" charset="-78"/>
              </a:rPr>
              <a:t>الإشارة إلى ما إذا كانت حدث تغيير في إعداد القوائم المالية عن الفترات السابقة وفي حال عدم التغيير فلا حاجة للإشارة لذلك</a:t>
            </a:r>
          </a:p>
          <a:p>
            <a:pPr marL="514350" indent="-514350" algn="just">
              <a:buFont typeface="+mj-lt"/>
              <a:buAutoNum type="arabicPeriod"/>
              <a:defRPr/>
            </a:pPr>
            <a:r>
              <a:rPr lang="ar-SA" sz="2800" dirty="0">
                <a:cs typeface="Simplified Arabic" pitchFamily="2" charset="-78"/>
              </a:rPr>
              <a:t>الإشارة إلى ما إذا كانت القوائم المالية لا تشتمل على الإفصاح الكافي</a:t>
            </a:r>
          </a:p>
          <a:p>
            <a:pPr marL="514350" indent="-514350" algn="just">
              <a:buFont typeface="+mj-lt"/>
              <a:buAutoNum type="arabicPeriod"/>
              <a:defRPr/>
            </a:pPr>
            <a:r>
              <a:rPr lang="ar-SA" sz="2800" dirty="0">
                <a:cs typeface="Simplified Arabic" pitchFamily="2" charset="-78"/>
              </a:rPr>
              <a:t>أن يشمل التقرير رأياً مكتوباً في فقرة خاصة عن القوائم المالية كوحدة واحدة أو مجزأ حسب رغبة الدولة      </a:t>
            </a:r>
            <a:r>
              <a:rPr lang="ar-SA" sz="2800" b="1" dirty="0">
                <a:solidFill>
                  <a:srgbClr val="FFFF00"/>
                </a:solidFill>
                <a:cs typeface="Simplified Arabic" pitchFamily="2" charset="-78"/>
              </a:rPr>
              <a:t> </a:t>
            </a:r>
          </a:p>
        </p:txBody>
      </p:sp>
    </p:spTree>
    <p:extLst>
      <p:ext uri="{BB962C8B-B14F-4D97-AF65-F5344CB8AC3E}">
        <p14:creationId xmlns:p14="http://schemas.microsoft.com/office/powerpoint/2010/main" val="2013289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1143000"/>
          </a:xfrm>
        </p:spPr>
        <p:txBody>
          <a:bodyPr/>
          <a:lstStyle/>
          <a:p>
            <a:r>
              <a:rPr lang="ar-IQ" dirty="0" smtClean="0"/>
              <a:t>معايير التدقيق الدولية </a:t>
            </a:r>
            <a:endParaRPr lang="ar-IQ" dirty="0"/>
          </a:p>
        </p:txBody>
      </p:sp>
      <p:sp>
        <p:nvSpPr>
          <p:cNvPr id="3" name="عنصر نائب للمحتوى 2"/>
          <p:cNvSpPr>
            <a:spLocks noGrp="1"/>
          </p:cNvSpPr>
          <p:nvPr>
            <p:ph idx="1"/>
          </p:nvPr>
        </p:nvSpPr>
        <p:spPr>
          <a:xfrm>
            <a:off x="467544" y="1340768"/>
            <a:ext cx="8229600" cy="4896544"/>
          </a:xfrm>
        </p:spPr>
        <p:txBody>
          <a:bodyPr>
            <a:normAutofit/>
          </a:bodyPr>
          <a:lstStyle/>
          <a:p>
            <a:pPr marL="0" indent="0">
              <a:buNone/>
            </a:pPr>
            <a:r>
              <a:rPr lang="ar-IQ" sz="1800" dirty="0" smtClean="0"/>
              <a:t>وتصدر عن الاتحاد الدولي للمحاسبين  الذي يسعى لتقديم خدمة أفضل للمجتمع ، ويسعى لزيادة الالتزام بالمعايير المهنية ذات الجودة العالية ، ويقوم الاتحاد الدولي للمحاسبين بالعديد من الأنشطة التي تخدم مجتمع المهنيين بشكل خاص والمجتمع بشكل عام .</a:t>
            </a:r>
          </a:p>
          <a:p>
            <a:pPr marL="0" indent="0" fontAlgn="t">
              <a:buNone/>
            </a:pPr>
            <a:endParaRPr lang="ar-IQ" dirty="0"/>
          </a:p>
          <a:p>
            <a:pPr marL="0" indent="0">
              <a:buNone/>
            </a:pPr>
            <a:endParaRPr lang="ar-IQ" dirty="0"/>
          </a:p>
        </p:txBody>
      </p:sp>
      <p:graphicFrame>
        <p:nvGraphicFramePr>
          <p:cNvPr id="4" name="جدول 3"/>
          <p:cNvGraphicFramePr>
            <a:graphicFrameLocks noGrp="1"/>
          </p:cNvGraphicFramePr>
          <p:nvPr>
            <p:extLst>
              <p:ext uri="{D42A27DB-BD31-4B8C-83A1-F6EECF244321}">
                <p14:modId xmlns:p14="http://schemas.microsoft.com/office/powerpoint/2010/main" val="284550693"/>
              </p:ext>
            </p:extLst>
          </p:nvPr>
        </p:nvGraphicFramePr>
        <p:xfrm>
          <a:off x="1475656" y="2492896"/>
          <a:ext cx="6096000" cy="3474720"/>
        </p:xfrm>
        <a:graphic>
          <a:graphicData uri="http://schemas.openxmlformats.org/drawingml/2006/table">
            <a:tbl>
              <a:tblPr rtl="1" firstRow="1" bandRow="1">
                <a:tableStyleId>{5C22544A-7EE6-4342-B048-85BDC9FD1C3A}</a:tableStyleId>
              </a:tblPr>
              <a:tblGrid>
                <a:gridCol w="2084966"/>
                <a:gridCol w="4011034"/>
              </a:tblGrid>
              <a:tr h="370840">
                <a:tc>
                  <a:txBody>
                    <a:bodyPr/>
                    <a:lstStyle/>
                    <a:p>
                      <a:pPr rtl="1"/>
                      <a:r>
                        <a:rPr lang="ar-IQ" dirty="0" smtClean="0"/>
                        <a:t>التبويب</a:t>
                      </a:r>
                    </a:p>
                    <a:p>
                      <a:pPr rtl="1"/>
                      <a:endParaRPr lang="ar-IQ" dirty="0"/>
                    </a:p>
                  </a:txBody>
                  <a:tcPr/>
                </a:tc>
                <a:tc>
                  <a:txBody>
                    <a:bodyPr/>
                    <a:lstStyle/>
                    <a:p>
                      <a:pPr rtl="1"/>
                      <a:r>
                        <a:rPr lang="ar-IQ" dirty="0" smtClean="0"/>
                        <a:t>المجموعة وعنوان المعيار</a:t>
                      </a:r>
                      <a:endParaRPr lang="ar-IQ" dirty="0"/>
                    </a:p>
                  </a:txBody>
                  <a:tcPr/>
                </a:tc>
              </a:tr>
              <a:tr h="370840">
                <a:tc>
                  <a:txBody>
                    <a:bodyPr/>
                    <a:lstStyle/>
                    <a:p>
                      <a:pPr rtl="1"/>
                      <a:r>
                        <a:rPr lang="ar-IQ" dirty="0" smtClean="0"/>
                        <a:t>100- 199</a:t>
                      </a:r>
                    </a:p>
                    <a:p>
                      <a:pPr rtl="1"/>
                      <a:r>
                        <a:rPr lang="ar-IQ" dirty="0" smtClean="0"/>
                        <a:t>200- 299</a:t>
                      </a:r>
                    </a:p>
                    <a:p>
                      <a:pPr rtl="1"/>
                      <a:r>
                        <a:rPr lang="ar-IQ" dirty="0" smtClean="0"/>
                        <a:t>300-399</a:t>
                      </a:r>
                    </a:p>
                    <a:p>
                      <a:pPr rtl="1"/>
                      <a:r>
                        <a:rPr lang="ar-IQ" dirty="0" smtClean="0"/>
                        <a:t>400-499</a:t>
                      </a:r>
                    </a:p>
                    <a:p>
                      <a:pPr rtl="1"/>
                      <a:r>
                        <a:rPr lang="ar-IQ" dirty="0" smtClean="0"/>
                        <a:t>500- 599</a:t>
                      </a:r>
                    </a:p>
                    <a:p>
                      <a:pPr rtl="1"/>
                      <a:r>
                        <a:rPr lang="ar-IQ" dirty="0" smtClean="0"/>
                        <a:t>600-699</a:t>
                      </a:r>
                    </a:p>
                    <a:p>
                      <a:pPr rtl="1"/>
                      <a:r>
                        <a:rPr lang="ar-IQ" dirty="0" smtClean="0"/>
                        <a:t>700-799</a:t>
                      </a:r>
                    </a:p>
                    <a:p>
                      <a:pPr rtl="1"/>
                      <a:r>
                        <a:rPr lang="ar-IQ" dirty="0" smtClean="0"/>
                        <a:t>800-899</a:t>
                      </a:r>
                    </a:p>
                    <a:p>
                      <a:pPr rtl="1"/>
                      <a:r>
                        <a:rPr lang="ar-IQ" dirty="0" smtClean="0"/>
                        <a:t>900-999</a:t>
                      </a:r>
                      <a:endParaRPr lang="ar-IQ" dirty="0"/>
                    </a:p>
                  </a:txBody>
                  <a:tcPr/>
                </a:tc>
                <a:tc>
                  <a:txBody>
                    <a:bodyPr/>
                    <a:lstStyle/>
                    <a:p>
                      <a:pPr fontAlgn="t"/>
                      <a:r>
                        <a:rPr lang="ar-IQ" dirty="0" smtClean="0"/>
                        <a:t>المجموعة الاولى معايير الامور التمهيدية </a:t>
                      </a:r>
                    </a:p>
                    <a:p>
                      <a:pPr fontAlgn="t"/>
                      <a:r>
                        <a:rPr lang="ar-IQ" dirty="0" smtClean="0"/>
                        <a:t>المجموعة الثانية المسؤوليات </a:t>
                      </a:r>
                    </a:p>
                    <a:p>
                      <a:pPr fontAlgn="t"/>
                      <a:r>
                        <a:rPr lang="ar-IQ" dirty="0" smtClean="0"/>
                        <a:t>المجموعة الثالثة التخطيط</a:t>
                      </a:r>
                    </a:p>
                    <a:p>
                      <a:pPr fontAlgn="t"/>
                      <a:r>
                        <a:rPr lang="ar-IQ" dirty="0" smtClean="0"/>
                        <a:t>المجموعة الرابعة الرقابة الداخلية </a:t>
                      </a:r>
                    </a:p>
                    <a:p>
                      <a:pPr fontAlgn="t"/>
                      <a:r>
                        <a:rPr lang="ar-IQ" dirty="0" smtClean="0"/>
                        <a:t>المجموعة الخامسة الاثبات في التدقيق</a:t>
                      </a:r>
                    </a:p>
                    <a:p>
                      <a:pPr fontAlgn="t"/>
                      <a:r>
                        <a:rPr lang="ar-IQ" dirty="0" smtClean="0"/>
                        <a:t>المجموعة السادسة استخدام عمل الاخرين </a:t>
                      </a:r>
                    </a:p>
                    <a:p>
                      <a:pPr fontAlgn="t"/>
                      <a:r>
                        <a:rPr lang="ar-IQ" dirty="0" smtClean="0"/>
                        <a:t>المجموعة السابعة انتهاء عمل التدقيق والتقرير عنه </a:t>
                      </a:r>
                    </a:p>
                    <a:p>
                      <a:pPr fontAlgn="t"/>
                      <a:r>
                        <a:rPr lang="ar-IQ" dirty="0" smtClean="0"/>
                        <a:t>المجموعة الثامنة مجالات متخصصة </a:t>
                      </a:r>
                    </a:p>
                    <a:p>
                      <a:pPr fontAlgn="t"/>
                      <a:r>
                        <a:rPr lang="ar-IQ" dirty="0" smtClean="0"/>
                        <a:t>المجموعة التاسعة خدمات مرتبطة </a:t>
                      </a:r>
                    </a:p>
                    <a:p>
                      <a:pPr rtl="1"/>
                      <a:endParaRPr lang="ar-IQ" dirty="0"/>
                    </a:p>
                  </a:txBody>
                  <a:tcPr/>
                </a:tc>
              </a:tr>
            </a:tbl>
          </a:graphicData>
        </a:graphic>
      </p:graphicFrame>
    </p:spTree>
    <p:extLst>
      <p:ext uri="{BB962C8B-B14F-4D97-AF65-F5344CB8AC3E}">
        <p14:creationId xmlns:p14="http://schemas.microsoft.com/office/powerpoint/2010/main" val="418752939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462</Words>
  <Application>Microsoft Office PowerPoint</Application>
  <PresentationFormat>عرض على الشاشة (3:4)‏</PresentationFormat>
  <Paragraphs>53</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ماهي معايير التدقيق ؟  </vt:lpstr>
      <vt:lpstr>ما اهمية المعايير في التدقيق</vt:lpstr>
      <vt:lpstr>معايير التدقيق الامريكية </vt:lpstr>
      <vt:lpstr>عرض تقديمي في PowerPoint</vt:lpstr>
      <vt:lpstr>معايير التدقيق الدولية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Maher</cp:lastModifiedBy>
  <cp:revision>4</cp:revision>
  <dcterms:created xsi:type="dcterms:W3CDTF">2020-05-29T10:02:23Z</dcterms:created>
  <dcterms:modified xsi:type="dcterms:W3CDTF">2020-05-29T14:06:04Z</dcterms:modified>
</cp:coreProperties>
</file>